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274" r:id="rId3"/>
    <p:sldId id="292" r:id="rId4"/>
    <p:sldId id="286" r:id="rId5"/>
    <p:sldId id="287" r:id="rId6"/>
    <p:sldId id="288" r:id="rId7"/>
    <p:sldId id="289" r:id="rId8"/>
    <p:sldId id="295" r:id="rId9"/>
    <p:sldId id="294" r:id="rId10"/>
    <p:sldId id="293" r:id="rId11"/>
    <p:sldId id="290" r:id="rId12"/>
    <p:sldId id="291" r:id="rId13"/>
    <p:sldId id="283" r:id="rId14"/>
    <p:sldId id="2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94660"/>
  </p:normalViewPr>
  <p:slideViewPr>
    <p:cSldViewPr snapToGrid="0">
      <p:cViewPr varScale="1">
        <p:scale>
          <a:sx n="85" d="100"/>
          <a:sy n="85" d="100"/>
        </p:scale>
        <p:origin x="658"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19/03/2020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19/03/2020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19/03/2020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19/03/2020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28310" y="37981"/>
            <a:ext cx="11535380" cy="1219319"/>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Medical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equipment standards in Zambian hospitals </a:t>
            </a:r>
            <a:endParaRPr lang="en-GB" sz="4400" dirty="0"/>
          </a:p>
        </p:txBody>
      </p:sp>
      <p:sp>
        <p:nvSpPr>
          <p:cNvPr id="4" name="Rechthoek 3"/>
          <p:cNvSpPr/>
          <p:nvPr/>
        </p:nvSpPr>
        <p:spPr>
          <a:xfrm>
            <a:off x="6195345" y="5787065"/>
            <a:ext cx="5782342" cy="344069"/>
          </a:xfrm>
          <a:prstGeom prst="rect">
            <a:avLst/>
          </a:prstGeom>
        </p:spPr>
        <p:txBody>
          <a:bodyPr wrap="square">
            <a:spAutoFit/>
          </a:bodyPr>
          <a:lstStyle/>
          <a:p>
            <a:pPr>
              <a:lnSpc>
                <a:spcPct val="107000"/>
              </a:lnSpc>
              <a:spcBef>
                <a:spcPts val="1200"/>
              </a:spcBef>
              <a:spcAft>
                <a:spcPts val="0"/>
              </a:spcAft>
            </a:pP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279-17-C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Regulations, Standards and Ethics</a:t>
            </a:r>
            <a:endParaRPr lang="en-GB" sz="16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6195345" y="5433679"/>
            <a:ext cx="5925217" cy="355803"/>
          </a:xfrm>
          <a:prstGeom prst="rect">
            <a:avLst/>
          </a:prstGeom>
        </p:spPr>
        <p:txBody>
          <a:bodyPr wrap="square">
            <a:spAutoFit/>
          </a:bodyPr>
          <a:lstStyle/>
          <a:p>
            <a:pPr>
              <a:lnSpc>
                <a:spcPct val="107000"/>
              </a:lnSpc>
              <a:spcBef>
                <a:spcPts val="200"/>
              </a:spcBef>
              <a:spcAft>
                <a:spcPts val="0"/>
              </a:spcAft>
            </a:pPr>
            <a:r>
              <a:rPr lang="en-GB" sz="16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a:t>
            </a:r>
            <a:r>
              <a:rPr lang="en-GB" sz="16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t>
            </a:r>
            <a:r>
              <a:rPr lang="en-GB" sz="16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17.5  </a:t>
            </a:r>
            <a:r>
              <a:rPr lang="en-GB" sz="16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Adhering to Medical Equipment Standards</a:t>
            </a:r>
            <a:endParaRPr lang="en-GB" sz="16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Titel 1"/>
          <p:cNvSpPr txBox="1">
            <a:spLocks/>
          </p:cNvSpPr>
          <p:nvPr/>
        </p:nvSpPr>
        <p:spPr>
          <a:xfrm>
            <a:off x="6174377" y="4991670"/>
            <a:ext cx="6017623"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17.5.7 Medical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equipment standards in Zambian hospitals </a:t>
            </a: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Rechthoek 5"/>
          <p:cNvSpPr/>
          <p:nvPr/>
        </p:nvSpPr>
        <p:spPr>
          <a:xfrm>
            <a:off x="785223" y="1766219"/>
            <a:ext cx="5158377" cy="1631216"/>
          </a:xfrm>
          <a:prstGeom prst="rect">
            <a:avLst/>
          </a:prstGeom>
        </p:spPr>
        <p:txBody>
          <a:bodyPr wrap="square">
            <a:spAutoFit/>
          </a:bodyPr>
          <a:lstStyle/>
          <a:p>
            <a:pPr marL="342900" indent="-342900">
              <a:buFont typeface="Arial" panose="020B0604020202020204" pitchFamily="34" charset="0"/>
              <a:buChar char="•"/>
            </a:pPr>
            <a:r>
              <a:rPr lang="en-GB" sz="2000" dirty="0" smtClean="0">
                <a:latin typeface="+mj-lt"/>
              </a:rPr>
              <a:t>Application </a:t>
            </a:r>
            <a:r>
              <a:rPr lang="en-GB" sz="2000" dirty="0">
                <a:latin typeface="+mj-lt"/>
              </a:rPr>
              <a:t>of Radiation Protection Board standards during the life cycle of x-ray equipment </a:t>
            </a:r>
          </a:p>
          <a:p>
            <a:pPr marL="342900" indent="-342900">
              <a:buFont typeface="Arial" panose="020B0604020202020204" pitchFamily="34" charset="0"/>
              <a:buChar char="•"/>
            </a:pPr>
            <a:r>
              <a:rPr lang="en-GB" sz="2000" dirty="0" smtClean="0">
                <a:latin typeface="+mj-lt"/>
              </a:rPr>
              <a:t>Zambian </a:t>
            </a:r>
            <a:r>
              <a:rPr lang="en-GB" sz="2000" dirty="0">
                <a:latin typeface="+mj-lt"/>
              </a:rPr>
              <a:t>Bureau of Standards standards during life cycle of scales </a:t>
            </a:r>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9388" y="1495181"/>
            <a:ext cx="4340709" cy="3361995"/>
          </a:xfrm>
          <a:prstGeom prst="rect">
            <a:avLst/>
          </a:prstGeom>
          <a:ln w="25400">
            <a:solidFill>
              <a:schemeClr val="accent1"/>
            </a:solidFill>
          </a:ln>
        </p:spPr>
      </p:pic>
      <p:sp>
        <p:nvSpPr>
          <p:cNvPr id="7" name="Rechthoek 6"/>
          <p:cNvSpPr/>
          <p:nvPr/>
        </p:nvSpPr>
        <p:spPr>
          <a:xfrm>
            <a:off x="863600" y="5196081"/>
            <a:ext cx="3666067" cy="830997"/>
          </a:xfrm>
          <a:prstGeom prst="rect">
            <a:avLst/>
          </a:prstGeom>
        </p:spPr>
        <p:txBody>
          <a:bodyPr wrap="square">
            <a:spAutoFit/>
          </a:bodyPr>
          <a:lstStyle/>
          <a:p>
            <a:pPr algn="just"/>
            <a:r>
              <a:rPr lang="en-GB" sz="1200" dirty="0" smtClean="0">
                <a:solidFill>
                  <a:srgbClr val="000000"/>
                </a:solidFill>
                <a:latin typeface="Helvetica" panose="020B0604020202020204" pitchFamily="34" charset="0"/>
                <a:ea typeface="Times New Roman" panose="02020603050405020304" pitchFamily="18" charset="0"/>
                <a:cs typeface="Arial" panose="020B0604020202020204" pitchFamily="34" charset="0"/>
              </a:rPr>
              <a:t>17.5.7 The </a:t>
            </a:r>
            <a:r>
              <a:rPr lang="en-GB" sz="1200" dirty="0">
                <a:solidFill>
                  <a:srgbClr val="000000"/>
                </a:solidFill>
                <a:latin typeface="Helvetica" panose="020B0604020202020204" pitchFamily="34" charset="0"/>
                <a:ea typeface="Times New Roman" panose="02020603050405020304" pitchFamily="18" charset="0"/>
                <a:cs typeface="Arial" panose="020B0604020202020204" pitchFamily="34" charset="0"/>
              </a:rPr>
              <a:t>usefulness of standards in Zambian hospitals is clearly </a:t>
            </a:r>
            <a:r>
              <a:rPr lang="en-GB" sz="1200" dirty="0" smtClean="0">
                <a:solidFill>
                  <a:srgbClr val="000000"/>
                </a:solidFill>
                <a:latin typeface="Helvetica" panose="020B0604020202020204" pitchFamily="34" charset="0"/>
                <a:ea typeface="Times New Roman" panose="02020603050405020304" pitchFamily="18" charset="0"/>
                <a:cs typeface="Arial" panose="020B0604020202020204" pitchFamily="34" charset="0"/>
              </a:rPr>
              <a:t>explained</a:t>
            </a:r>
            <a:r>
              <a:rPr lang="en-GB" sz="1200" dirty="0">
                <a:solidFill>
                  <a:srgbClr val="000000"/>
                </a:solidFill>
                <a:latin typeface="Helvetica" panose="020B0604020202020204" pitchFamily="34" charset="0"/>
                <a:ea typeface="Times New Roman" panose="02020603050405020304" pitchFamily="18" charset="0"/>
                <a:cs typeface="Arial" panose="020B0604020202020204" pitchFamily="34" charset="0"/>
              </a:rPr>
              <a:t>, and examples of scenarios in which they would </a:t>
            </a:r>
            <a:r>
              <a:rPr lang="en-GB" sz="1200" dirty="0" smtClean="0">
                <a:solidFill>
                  <a:srgbClr val="000000"/>
                </a:solidFill>
                <a:latin typeface="Helvetica" panose="020B0604020202020204" pitchFamily="34" charset="0"/>
                <a:ea typeface="Times New Roman" panose="02020603050405020304" pitchFamily="18" charset="0"/>
                <a:cs typeface="Arial" panose="020B0604020202020204" pitchFamily="34" charset="0"/>
              </a:rPr>
              <a:t>be helpful </a:t>
            </a:r>
            <a:r>
              <a:rPr lang="en-GB" sz="1200" dirty="0">
                <a:solidFill>
                  <a:srgbClr val="000000"/>
                </a:solidFill>
                <a:latin typeface="Helvetica" panose="020B0604020202020204" pitchFamily="34" charset="0"/>
                <a:ea typeface="Times New Roman" panose="02020603050405020304" pitchFamily="18" charset="0"/>
                <a:cs typeface="Arial" panose="020B0604020202020204" pitchFamily="34" charset="0"/>
              </a:rPr>
              <a:t>are provided.</a:t>
            </a:r>
            <a:endParaRPr lang="en-GB" sz="1200" dirty="0">
              <a:solidFill>
                <a:srgbClr val="000000"/>
              </a:solidFill>
              <a:latin typeface="Times New Roman" panose="02020603050405020304" pitchFamily="18" charset="0"/>
              <a:ea typeface="Times New Roman" panose="02020603050405020304" pitchFamily="18" charset="0"/>
            </a:endParaRPr>
          </a:p>
        </p:txBody>
      </p:sp>
      <p:sp>
        <p:nvSpPr>
          <p:cNvPr id="12" name="Tekstvak 1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326283" cy="673629"/>
          </a:xfrm>
        </p:spPr>
        <p:txBody>
          <a:bodyPr>
            <a:normAutofit/>
          </a:bodyPr>
          <a:lstStyle/>
          <a:p>
            <a:r>
              <a:rPr lang="en-GB" sz="32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Zambian Bureau of </a:t>
            </a:r>
            <a:r>
              <a:rPr lang="en-GB" sz="32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Standards</a:t>
            </a:r>
            <a:r>
              <a:rPr lang="en-GB" sz="32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t>
            </a:r>
            <a:r>
              <a:rPr lang="en-GB" sz="32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standards during </a:t>
            </a:r>
            <a:r>
              <a:rPr lang="en-GB" sz="32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life cycle of scales </a:t>
            </a: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a:t>
            </a:r>
            <a:r>
              <a:rPr lang="en-GB" sz="2000" b="1" kern="0" dirty="0">
                <a:solidFill>
                  <a:srgbClr val="2E74B5"/>
                </a:solidFill>
                <a:latin typeface="Calibri Light" panose="020F0302020204030204" pitchFamily="34" charset="0"/>
                <a:cs typeface="Times New Roman" panose="02020603050405020304" pitchFamily="18" charset="0"/>
              </a:rPr>
              <a:t>in </a:t>
            </a:r>
            <a:r>
              <a:rPr lang="en-GB" sz="2000" b="1" kern="0" dirty="0" smtClean="0">
                <a:solidFill>
                  <a:srgbClr val="2E74B5"/>
                </a:solidFill>
                <a:latin typeface="Calibri Light" panose="020F0302020204030204" pitchFamily="34" charset="0"/>
                <a:cs typeface="Times New Roman" panose="02020603050405020304" pitchFamily="18" charset="0"/>
              </a:rPr>
              <a:t>Zambia</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72603" y="1439333"/>
            <a:ext cx="7833460" cy="4833390"/>
          </a:xfrm>
          <a:prstGeom prst="rect">
            <a:avLst/>
          </a:prstGeom>
        </p:spPr>
      </p:pic>
      <p:sp>
        <p:nvSpPr>
          <p:cNvPr id="4" name="Rechthoek 3"/>
          <p:cNvSpPr/>
          <p:nvPr/>
        </p:nvSpPr>
        <p:spPr>
          <a:xfrm>
            <a:off x="854307" y="4531267"/>
            <a:ext cx="2558586" cy="369332"/>
          </a:xfrm>
          <a:prstGeom prst="rect">
            <a:avLst/>
          </a:prstGeom>
        </p:spPr>
        <p:txBody>
          <a:bodyPr wrap="none">
            <a:spAutoFit/>
          </a:bodyPr>
          <a:lstStyle/>
          <a:p>
            <a:r>
              <a:rPr lang="en-GB" dirty="0"/>
              <a:t>http://www.zabs.org.zm/</a:t>
            </a:r>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119078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67704" y="371606"/>
            <a:ext cx="1149046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Zambia Medicines Regulatory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Authority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a:t>
            </a:r>
            <a:r>
              <a:rPr lang="en-GB" sz="2000" b="1" kern="0" dirty="0">
                <a:solidFill>
                  <a:srgbClr val="2E74B5"/>
                </a:solidFill>
                <a:latin typeface="Calibri Light" panose="020F0302020204030204" pitchFamily="34" charset="0"/>
                <a:cs typeface="Times New Roman" panose="02020603050405020304" pitchFamily="18" charset="0"/>
              </a:rPr>
              <a:t>in </a:t>
            </a:r>
            <a:r>
              <a:rPr lang="en-GB" sz="2000" b="1" kern="0" dirty="0" smtClean="0">
                <a:solidFill>
                  <a:srgbClr val="2E74B5"/>
                </a:solidFill>
                <a:latin typeface="Calibri Light" panose="020F0302020204030204" pitchFamily="34" charset="0"/>
                <a:cs typeface="Times New Roman" panose="02020603050405020304" pitchFamily="18" charset="0"/>
              </a:rPr>
              <a:t>Zambia</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pic>
        <p:nvPicPr>
          <p:cNvPr id="7" name="Afbeelding 6"/>
          <p:cNvPicPr>
            <a:picLocks noChangeAspect="1"/>
          </p:cNvPicPr>
          <p:nvPr/>
        </p:nvPicPr>
        <p:blipFill rotWithShape="1">
          <a:blip r:embed="rId2" cstate="screen">
            <a:extLst>
              <a:ext uri="{28A0092B-C50C-407E-A947-70E740481C1C}">
                <a14:useLocalDpi xmlns:a14="http://schemas.microsoft.com/office/drawing/2010/main"/>
              </a:ext>
            </a:extLst>
          </a:blip>
          <a:srcRect l="7098"/>
          <a:stretch/>
        </p:blipFill>
        <p:spPr>
          <a:xfrm>
            <a:off x="4677895" y="1753746"/>
            <a:ext cx="7502251" cy="2510867"/>
          </a:xfrm>
          <a:prstGeom prst="rect">
            <a:avLst/>
          </a:prstGeom>
        </p:spPr>
      </p:pic>
      <p:sp>
        <p:nvSpPr>
          <p:cNvPr id="10" name="Rechthoek 9"/>
          <p:cNvSpPr/>
          <p:nvPr/>
        </p:nvSpPr>
        <p:spPr>
          <a:xfrm>
            <a:off x="6816190" y="4537815"/>
            <a:ext cx="2997552" cy="400110"/>
          </a:xfrm>
          <a:prstGeom prst="rect">
            <a:avLst/>
          </a:prstGeom>
          <a:solidFill>
            <a:schemeClr val="bg2"/>
          </a:solidFill>
          <a:ln>
            <a:solidFill>
              <a:srgbClr val="7030A0"/>
            </a:solidFill>
          </a:ln>
        </p:spPr>
        <p:txBody>
          <a:bodyPr wrap="none">
            <a:spAutoFit/>
          </a:bodyPr>
          <a:lstStyle/>
          <a:p>
            <a:r>
              <a:rPr lang="en-GB" sz="2000" dirty="0"/>
              <a:t>http://</a:t>
            </a:r>
            <a:r>
              <a:rPr lang="en-GB" sz="2000" dirty="0" smtClean="0"/>
              <a:t>www.zamra.org.zm</a:t>
            </a:r>
            <a:r>
              <a:rPr lang="en-GB" sz="2000" dirty="0"/>
              <a:t>/</a:t>
            </a:r>
          </a:p>
        </p:txBody>
      </p:sp>
      <p:sp>
        <p:nvSpPr>
          <p:cNvPr id="8" name="Rechthoek 7"/>
          <p:cNvSpPr/>
          <p:nvPr/>
        </p:nvSpPr>
        <p:spPr>
          <a:xfrm>
            <a:off x="323115" y="1606505"/>
            <a:ext cx="4218715" cy="3477875"/>
          </a:xfrm>
          <a:prstGeom prst="rect">
            <a:avLst/>
          </a:prstGeom>
        </p:spPr>
        <p:txBody>
          <a:bodyPr wrap="square">
            <a:spAutoFit/>
          </a:bodyPr>
          <a:lstStyle/>
          <a:p>
            <a:r>
              <a:rPr lang="en-GB" sz="2000" dirty="0" smtClean="0">
                <a:latin typeface="+mj-lt"/>
              </a:rPr>
              <a:t>The </a:t>
            </a:r>
            <a:r>
              <a:rPr lang="en-GB" sz="2000" b="1" dirty="0">
                <a:solidFill>
                  <a:srgbClr val="7030A0"/>
                </a:solidFill>
                <a:latin typeface="+mj-lt"/>
              </a:rPr>
              <a:t>Zambia Medicines Regulatory Authority</a:t>
            </a:r>
            <a:r>
              <a:rPr lang="en-GB" sz="2000" dirty="0">
                <a:latin typeface="+mj-lt"/>
              </a:rPr>
              <a:t> </a:t>
            </a:r>
            <a:r>
              <a:rPr lang="en-GB" sz="2000" dirty="0" smtClean="0">
                <a:latin typeface="+mj-lt"/>
              </a:rPr>
              <a:t>formerly </a:t>
            </a:r>
            <a:r>
              <a:rPr lang="en-GB" sz="2000" dirty="0">
                <a:latin typeface="+mj-lt"/>
              </a:rPr>
              <a:t>the </a:t>
            </a:r>
            <a:r>
              <a:rPr lang="en-GB" sz="2000" dirty="0" smtClean="0">
                <a:latin typeface="+mj-lt"/>
              </a:rPr>
              <a:t>Pharmaceutical </a:t>
            </a:r>
            <a:r>
              <a:rPr lang="en-GB" sz="2000" dirty="0">
                <a:latin typeface="+mj-lt"/>
              </a:rPr>
              <a:t>Regulatory Authority is the Statutory National Medicines Regulatory Body for Zambia established under an Act of Parliament, the Medicines and Allied Substances Act No. 3 of 2013 of the Laws of Zambia to regulate and control </a:t>
            </a:r>
            <a:r>
              <a:rPr lang="en-GB" sz="2000" b="1" dirty="0">
                <a:solidFill>
                  <a:srgbClr val="7030A0"/>
                </a:solidFill>
                <a:latin typeface="+mj-lt"/>
              </a:rPr>
              <a:t>the manufacture, importation, storage distribution, supply, sale and use of medicines and allied substances</a:t>
            </a:r>
            <a:r>
              <a:rPr lang="en-GB" sz="2000" dirty="0">
                <a:latin typeface="+mj-lt"/>
              </a:rPr>
              <a:t>. </a:t>
            </a:r>
            <a:endParaRPr lang="en-GB" sz="2000" dirty="0" smtClean="0">
              <a:latin typeface="+mj-lt"/>
            </a:endParaRPr>
          </a:p>
        </p:txBody>
      </p:sp>
      <p:sp>
        <p:nvSpPr>
          <p:cNvPr id="9" name="Rechthoek 8"/>
          <p:cNvSpPr/>
          <p:nvPr/>
        </p:nvSpPr>
        <p:spPr>
          <a:xfrm>
            <a:off x="323115" y="5250509"/>
            <a:ext cx="11533915" cy="707886"/>
          </a:xfrm>
          <a:prstGeom prst="rect">
            <a:avLst/>
          </a:prstGeom>
        </p:spPr>
        <p:txBody>
          <a:bodyPr wrap="square">
            <a:spAutoFit/>
          </a:bodyPr>
          <a:lstStyle/>
          <a:p>
            <a:pPr lvl="0"/>
            <a:r>
              <a:rPr lang="en-GB" sz="2000" dirty="0">
                <a:solidFill>
                  <a:srgbClr val="000000"/>
                </a:solidFill>
                <a:latin typeface="Calibri Light" panose="020F0302020204030204"/>
              </a:rPr>
              <a:t>The main objective of the Authority is to ensure that all medicines and allied substances being made available to the Zambian people consistently meet the set standards of quality, safety and </a:t>
            </a:r>
            <a:r>
              <a:rPr lang="en-GB" sz="2000" dirty="0" smtClean="0">
                <a:solidFill>
                  <a:srgbClr val="000000"/>
                </a:solidFill>
                <a:latin typeface="Calibri Light" panose="020F0302020204030204"/>
              </a:rPr>
              <a:t>efficacy.</a:t>
            </a:r>
            <a:endParaRPr lang="en-GB" sz="2000" dirty="0">
              <a:solidFill>
                <a:srgbClr val="000000"/>
              </a:solidFill>
              <a:latin typeface="Calibri Light" panose="020F0302020204030204"/>
            </a:endParaRPr>
          </a:p>
        </p:txBody>
      </p:sp>
      <p:sp>
        <p:nvSpPr>
          <p:cNvPr id="12" name="Tekstvak 1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4217512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32628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Zambia Medicines Regulatory Authority (2015-05-07)</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a:t>
            </a:r>
            <a:r>
              <a:rPr lang="en-GB" sz="2000" b="1" kern="0" dirty="0">
                <a:solidFill>
                  <a:srgbClr val="2E74B5"/>
                </a:solidFill>
                <a:latin typeface="Calibri Light" panose="020F0302020204030204" pitchFamily="34" charset="0"/>
                <a:cs typeface="Times New Roman" panose="02020603050405020304" pitchFamily="18" charset="0"/>
              </a:rPr>
              <a:t>in </a:t>
            </a:r>
            <a:r>
              <a:rPr lang="en-GB" sz="2000" b="1" kern="0" dirty="0" smtClean="0">
                <a:solidFill>
                  <a:srgbClr val="2E74B5"/>
                </a:solidFill>
                <a:latin typeface="Calibri Light" panose="020F0302020204030204" pitchFamily="34" charset="0"/>
                <a:cs typeface="Times New Roman" panose="02020603050405020304" pitchFamily="18" charset="0"/>
              </a:rPr>
              <a:t>Zambia</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hthoek 9"/>
          <p:cNvSpPr/>
          <p:nvPr/>
        </p:nvSpPr>
        <p:spPr>
          <a:xfrm>
            <a:off x="476249" y="6412465"/>
            <a:ext cx="2718501" cy="369332"/>
          </a:xfrm>
          <a:prstGeom prst="rect">
            <a:avLst/>
          </a:prstGeom>
        </p:spPr>
        <p:txBody>
          <a:bodyPr wrap="none">
            <a:spAutoFit/>
          </a:bodyPr>
          <a:lstStyle/>
          <a:p>
            <a:r>
              <a:rPr lang="en-GB" dirty="0"/>
              <a:t>http://</a:t>
            </a:r>
            <a:r>
              <a:rPr lang="en-GB" dirty="0" smtClean="0"/>
              <a:t>www.zamra.org.zm</a:t>
            </a:r>
            <a:r>
              <a:rPr lang="en-GB" dirty="0"/>
              <a:t>/</a:t>
            </a:r>
          </a:p>
        </p:txBody>
      </p: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42374" y="1405588"/>
            <a:ext cx="9385360" cy="4836467"/>
          </a:xfrm>
          <a:prstGeom prst="rect">
            <a:avLst/>
          </a:prstGeom>
        </p:spPr>
      </p:pic>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272184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326283" cy="673629"/>
          </a:xfrm>
        </p:spPr>
        <p:txBody>
          <a:bodyPr>
            <a:normAutofit fontScale="90000"/>
          </a:bodyPr>
          <a:lstStyle/>
          <a:p>
            <a:r>
              <a:rPr lang="en-GB" sz="32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Further development / adoption of standards for Med. Equipment in Zambia…</a:t>
            </a:r>
            <a:endParaRPr lang="en-GB" sz="32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a:t>
            </a:r>
            <a:r>
              <a:rPr lang="en-GB" sz="2000" b="1" kern="0" dirty="0">
                <a:solidFill>
                  <a:srgbClr val="2E74B5"/>
                </a:solidFill>
                <a:latin typeface="Calibri Light" panose="020F0302020204030204" pitchFamily="34" charset="0"/>
                <a:cs typeface="Times New Roman" panose="02020603050405020304" pitchFamily="18" charset="0"/>
              </a:rPr>
              <a:t>in </a:t>
            </a:r>
            <a:r>
              <a:rPr lang="en-GB" sz="2000" b="1" kern="0" dirty="0" smtClean="0">
                <a:solidFill>
                  <a:srgbClr val="2E74B5"/>
                </a:solidFill>
                <a:latin typeface="Calibri Light" panose="020F0302020204030204" pitchFamily="34" charset="0"/>
                <a:cs typeface="Times New Roman" panose="02020603050405020304" pitchFamily="18" charset="0"/>
              </a:rPr>
              <a:t>Zambia</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3" name="Tekstvak 2"/>
          <p:cNvSpPr txBox="1"/>
          <p:nvPr/>
        </p:nvSpPr>
        <p:spPr>
          <a:xfrm>
            <a:off x="467704" y="1803400"/>
            <a:ext cx="3947043" cy="400110"/>
          </a:xfrm>
          <a:prstGeom prst="rect">
            <a:avLst/>
          </a:prstGeom>
          <a:noFill/>
        </p:spPr>
        <p:txBody>
          <a:bodyPr wrap="none" rtlCol="0">
            <a:spAutoFit/>
          </a:bodyPr>
          <a:lstStyle/>
          <a:p>
            <a:r>
              <a:rPr lang="en-GB" sz="2000" dirty="0" smtClean="0">
                <a:latin typeface="+mj-lt"/>
              </a:rPr>
              <a:t>Set up community…..  (association ?)</a:t>
            </a:r>
            <a:endParaRPr lang="en-GB" sz="2000" dirty="0">
              <a:latin typeface="+mj-lt"/>
            </a:endParaRPr>
          </a:p>
        </p:txBody>
      </p: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171221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2566078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524213"/>
            <a:ext cx="10742870" cy="673629"/>
          </a:xfrm>
        </p:spPr>
        <p:txBody>
          <a:bodyPr>
            <a:normAutofit/>
          </a:bodyPr>
          <a:lstStyle/>
          <a:p>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Zambia Bureau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of </a:t>
            </a: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Standards </a:t>
            </a:r>
            <a:r>
              <a:rPr lang="en-GB" sz="2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for Safety </a:t>
            </a:r>
            <a:r>
              <a:rPr lang="en-GB" sz="2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and Quality </a:t>
            </a:r>
            <a:r>
              <a:rPr lang="en-GB" sz="2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Standards </a:t>
            </a:r>
            <a:endParaRPr lang="en-GB" sz="2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a:t>
            </a:r>
            <a:r>
              <a:rPr lang="en-GB" sz="2000" b="1" kern="0" dirty="0">
                <a:solidFill>
                  <a:srgbClr val="2E74B5"/>
                </a:solidFill>
                <a:latin typeface="Calibri Light" panose="020F0302020204030204" pitchFamily="34" charset="0"/>
                <a:cs typeface="Times New Roman" panose="02020603050405020304" pitchFamily="18" charset="0"/>
              </a:rPr>
              <a:t>in </a:t>
            </a:r>
            <a:r>
              <a:rPr lang="en-GB" sz="2000" b="1" kern="0" dirty="0" smtClean="0">
                <a:solidFill>
                  <a:srgbClr val="2E74B5"/>
                </a:solidFill>
                <a:latin typeface="Calibri Light" panose="020F0302020204030204" pitchFamily="34" charset="0"/>
                <a:cs typeface="Times New Roman" panose="02020603050405020304" pitchFamily="18" charset="0"/>
              </a:rPr>
              <a:t>Zambia</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90550" y="1689653"/>
            <a:ext cx="3628569" cy="1590260"/>
          </a:xfrm>
          <a:prstGeom prst="rect">
            <a:avLst/>
          </a:prstGeom>
        </p:spPr>
      </p:pic>
      <p:sp>
        <p:nvSpPr>
          <p:cNvPr id="7" name="Rechthoek 6"/>
          <p:cNvSpPr/>
          <p:nvPr/>
        </p:nvSpPr>
        <p:spPr>
          <a:xfrm>
            <a:off x="476249" y="1710252"/>
            <a:ext cx="6096000" cy="3477875"/>
          </a:xfrm>
          <a:prstGeom prst="rect">
            <a:avLst/>
          </a:prstGeom>
        </p:spPr>
        <p:txBody>
          <a:bodyPr>
            <a:spAutoFit/>
          </a:bodyPr>
          <a:lstStyle/>
          <a:p>
            <a:r>
              <a:rPr lang="en-GB" sz="2000" dirty="0">
                <a:latin typeface="+mj-lt"/>
              </a:rPr>
              <a:t>The Zambia Bureau of Standards (ZABS) is the Statutory National Standards Body for Zambia established under an Act of Parliament, the Standards Act, Cap 416 of </a:t>
            </a:r>
            <a:r>
              <a:rPr lang="en-GB" sz="2000" b="1" dirty="0">
                <a:solidFill>
                  <a:srgbClr val="7030A0"/>
                </a:solidFill>
                <a:latin typeface="+mj-lt"/>
              </a:rPr>
              <a:t>1994</a:t>
            </a:r>
            <a:r>
              <a:rPr lang="en-GB" sz="2000" dirty="0">
                <a:latin typeface="+mj-lt"/>
              </a:rPr>
              <a:t> of the Laws of Zambia for the preparation and promulgation of Zambian Standards</a:t>
            </a:r>
          </a:p>
          <a:p>
            <a:r>
              <a:rPr lang="en-GB" sz="2000" dirty="0">
                <a:latin typeface="+mj-lt"/>
              </a:rPr>
              <a:t> </a:t>
            </a:r>
          </a:p>
          <a:p>
            <a:r>
              <a:rPr lang="en-GB" sz="2000" dirty="0">
                <a:latin typeface="+mj-lt"/>
              </a:rPr>
              <a:t>ZABS is a specialized organization of National importance serving the country in the field of </a:t>
            </a:r>
            <a:r>
              <a:rPr lang="en-GB" sz="2000" b="1" dirty="0">
                <a:solidFill>
                  <a:srgbClr val="7030A0"/>
                </a:solidFill>
                <a:latin typeface="+mj-lt"/>
              </a:rPr>
              <a:t>standardization, standards formulation, quality control, quality assurance, import and export quality inspections, certification and removal of technical barriers to trade</a:t>
            </a:r>
            <a:r>
              <a:rPr lang="en-GB" sz="2000" dirty="0">
                <a:latin typeface="+mj-lt"/>
              </a:rPr>
              <a:t>.</a:t>
            </a:r>
          </a:p>
        </p:txBody>
      </p:sp>
      <p:sp>
        <p:nvSpPr>
          <p:cNvPr id="8" name="Rechthoek 7"/>
          <p:cNvSpPr/>
          <p:nvPr/>
        </p:nvSpPr>
        <p:spPr>
          <a:xfrm>
            <a:off x="7919675" y="3694761"/>
            <a:ext cx="2818785" cy="400110"/>
          </a:xfrm>
          <a:prstGeom prst="rect">
            <a:avLst/>
          </a:prstGeom>
          <a:solidFill>
            <a:schemeClr val="bg2"/>
          </a:solidFill>
          <a:ln>
            <a:solidFill>
              <a:srgbClr val="7030A0"/>
            </a:solidFill>
          </a:ln>
        </p:spPr>
        <p:txBody>
          <a:bodyPr wrap="none">
            <a:spAutoFit/>
          </a:bodyPr>
          <a:lstStyle/>
          <a:p>
            <a:r>
              <a:rPr lang="en-GB" sz="2000" dirty="0"/>
              <a:t>http://www.zabs.org.zm/</a:t>
            </a:r>
          </a:p>
        </p:txBody>
      </p:sp>
      <p:sp>
        <p:nvSpPr>
          <p:cNvPr id="9" name="Tekstvak 8"/>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6739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326283" cy="673629"/>
          </a:xfrm>
        </p:spPr>
        <p:txBody>
          <a:bodyPr>
            <a:normAutofit fontScale="90000"/>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Radiation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Protection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Board: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tandards for X-ray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equipment </a:t>
            </a: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a:t>
            </a:r>
            <a:r>
              <a:rPr lang="en-GB" sz="2000" b="1" kern="0" dirty="0">
                <a:solidFill>
                  <a:srgbClr val="2E74B5"/>
                </a:solidFill>
                <a:latin typeface="Calibri Light" panose="020F0302020204030204" pitchFamily="34" charset="0"/>
                <a:cs typeface="Times New Roman" panose="02020603050405020304" pitchFamily="18" charset="0"/>
              </a:rPr>
              <a:t>in </a:t>
            </a:r>
            <a:r>
              <a:rPr lang="en-GB" sz="2000" b="1" kern="0" dirty="0" smtClean="0">
                <a:solidFill>
                  <a:srgbClr val="2E74B5"/>
                </a:solidFill>
                <a:latin typeface="Calibri Light" panose="020F0302020204030204" pitchFamily="34" charset="0"/>
                <a:cs typeface="Times New Roman" panose="02020603050405020304" pitchFamily="18" charset="0"/>
              </a:rPr>
              <a:t>Zambia</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7317" y="1373302"/>
            <a:ext cx="6185512" cy="4810954"/>
          </a:xfrm>
          <a:prstGeom prst="rect">
            <a:avLst/>
          </a:prstGeom>
        </p:spPr>
      </p:pic>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407932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50" y="440796"/>
            <a:ext cx="10535052"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Zambia Ionizing Radiation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Protection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Act, 2005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a:t>
            </a:r>
            <a:r>
              <a:rPr lang="en-GB" sz="2000" b="1" kern="0" dirty="0">
                <a:solidFill>
                  <a:srgbClr val="2E74B5"/>
                </a:solidFill>
                <a:latin typeface="Calibri Light" panose="020F0302020204030204" pitchFamily="34" charset="0"/>
                <a:cs typeface="Times New Roman" panose="02020603050405020304" pitchFamily="18" charset="0"/>
              </a:rPr>
              <a:t>in </a:t>
            </a:r>
            <a:r>
              <a:rPr lang="en-GB" sz="2000" b="1" kern="0" dirty="0" smtClean="0">
                <a:solidFill>
                  <a:srgbClr val="2E74B5"/>
                </a:solidFill>
                <a:latin typeface="Calibri Light" panose="020F0302020204030204" pitchFamily="34" charset="0"/>
                <a:cs typeface="Times New Roman" panose="02020603050405020304" pitchFamily="18" charset="0"/>
              </a:rPr>
              <a:t>Zambia</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3" name="Tekstvak 2"/>
          <p:cNvSpPr txBox="1"/>
          <p:nvPr/>
        </p:nvSpPr>
        <p:spPr>
          <a:xfrm>
            <a:off x="476250" y="1589217"/>
            <a:ext cx="10369698" cy="2862322"/>
          </a:xfrm>
          <a:prstGeom prst="rect">
            <a:avLst/>
          </a:prstGeom>
          <a:noFill/>
        </p:spPr>
        <p:txBody>
          <a:bodyPr wrap="none" rtlCol="0">
            <a:spAutoFit/>
          </a:bodyPr>
          <a:lstStyle/>
          <a:p>
            <a:r>
              <a:rPr lang="en-GB" sz="2000" b="1" dirty="0" smtClean="0">
                <a:solidFill>
                  <a:srgbClr val="7030A0"/>
                </a:solidFill>
                <a:latin typeface="+mj-lt"/>
              </a:rPr>
              <a:t>Part II:  </a:t>
            </a:r>
            <a:r>
              <a:rPr lang="en-GB" sz="2000" dirty="0" smtClean="0">
                <a:latin typeface="+mj-lt"/>
              </a:rPr>
              <a:t>establishes a Radiation Protection Authority, with a </a:t>
            </a:r>
            <a:r>
              <a:rPr lang="en-GB" sz="2000" b="1" dirty="0" smtClean="0">
                <a:solidFill>
                  <a:srgbClr val="7030A0"/>
                </a:solidFill>
                <a:latin typeface="+mj-lt"/>
              </a:rPr>
              <a:t>Radiation </a:t>
            </a:r>
            <a:r>
              <a:rPr lang="en-GB" sz="2000" b="1" dirty="0">
                <a:solidFill>
                  <a:srgbClr val="7030A0"/>
                </a:solidFill>
                <a:latin typeface="+mj-lt"/>
              </a:rPr>
              <a:t>Protection </a:t>
            </a:r>
            <a:r>
              <a:rPr lang="en-GB" sz="2000" b="1" dirty="0" smtClean="0">
                <a:solidFill>
                  <a:srgbClr val="7030A0"/>
                </a:solidFill>
                <a:latin typeface="+mj-lt"/>
              </a:rPr>
              <a:t>Authority Board</a:t>
            </a:r>
          </a:p>
          <a:p>
            <a:pPr marL="742950" lvl="1" indent="-285750">
              <a:buFont typeface="Arial" panose="020B0604020202020204" pitchFamily="34" charset="0"/>
              <a:buChar char="•"/>
            </a:pPr>
            <a:r>
              <a:rPr lang="en-GB" sz="2000" dirty="0" smtClean="0">
                <a:solidFill>
                  <a:srgbClr val="000000"/>
                </a:solidFill>
                <a:latin typeface="+mj-lt"/>
              </a:rPr>
              <a:t>consisting of 19 members, mostly representatives of various ministries</a:t>
            </a:r>
          </a:p>
          <a:p>
            <a:pPr marL="742950" lvl="1" indent="-285750">
              <a:buFont typeface="Arial" panose="020B0604020202020204" pitchFamily="34" charset="0"/>
              <a:buChar char="•"/>
            </a:pPr>
            <a:r>
              <a:rPr lang="en-GB" sz="2000" dirty="0" smtClean="0">
                <a:solidFill>
                  <a:srgbClr val="000000"/>
                </a:solidFill>
                <a:latin typeface="+mj-lt"/>
              </a:rPr>
              <a:t>main tasks: </a:t>
            </a:r>
          </a:p>
          <a:p>
            <a:pPr marL="1200150" lvl="2" indent="-285750">
              <a:buFont typeface="Arial" panose="020B0604020202020204" pitchFamily="34" charset="0"/>
              <a:buChar char="•"/>
            </a:pPr>
            <a:r>
              <a:rPr lang="en-GB" sz="2000" b="1" dirty="0" smtClean="0">
                <a:solidFill>
                  <a:srgbClr val="7030A0"/>
                </a:solidFill>
                <a:latin typeface="+mj-lt"/>
              </a:rPr>
              <a:t>advise government on policies</a:t>
            </a:r>
            <a:r>
              <a:rPr lang="en-GB" sz="2000" dirty="0" smtClean="0">
                <a:solidFill>
                  <a:srgbClr val="000000"/>
                </a:solidFill>
                <a:latin typeface="+mj-lt"/>
              </a:rPr>
              <a:t>, etc. related to radiation protection</a:t>
            </a:r>
          </a:p>
          <a:p>
            <a:pPr marL="1200150" lvl="2" indent="-285750">
              <a:buFont typeface="Arial" panose="020B0604020202020204" pitchFamily="34" charset="0"/>
              <a:buChar char="•"/>
            </a:pPr>
            <a:r>
              <a:rPr lang="en-GB" sz="2000" b="1" dirty="0" smtClean="0">
                <a:solidFill>
                  <a:srgbClr val="7030A0"/>
                </a:solidFill>
                <a:latin typeface="+mj-lt"/>
              </a:rPr>
              <a:t>implement government policies </a:t>
            </a:r>
            <a:r>
              <a:rPr lang="en-GB" sz="2000" dirty="0" smtClean="0">
                <a:solidFill>
                  <a:srgbClr val="000000"/>
                </a:solidFill>
                <a:latin typeface="+mj-lt"/>
              </a:rPr>
              <a:t>related to protection of public, workers, etc. </a:t>
            </a:r>
          </a:p>
          <a:p>
            <a:pPr marL="1200150" lvl="2" indent="-285750">
              <a:buFont typeface="Arial" panose="020B0604020202020204" pitchFamily="34" charset="0"/>
              <a:buChar char="•"/>
            </a:pPr>
            <a:r>
              <a:rPr lang="en-GB" sz="2000" b="1" dirty="0" smtClean="0">
                <a:solidFill>
                  <a:srgbClr val="7030A0"/>
                </a:solidFill>
                <a:latin typeface="+mj-lt"/>
              </a:rPr>
              <a:t>issue licenses </a:t>
            </a:r>
            <a:r>
              <a:rPr lang="en-GB" sz="2000" dirty="0" smtClean="0">
                <a:solidFill>
                  <a:srgbClr val="000000"/>
                </a:solidFill>
                <a:latin typeface="+mj-lt"/>
              </a:rPr>
              <a:t>and authorizations</a:t>
            </a:r>
          </a:p>
          <a:p>
            <a:pPr marL="742950" lvl="1" indent="-285750">
              <a:buFont typeface="Arial" panose="020B0604020202020204" pitchFamily="34" charset="0"/>
              <a:buChar char="•"/>
            </a:pPr>
            <a:r>
              <a:rPr lang="en-GB" sz="2000" dirty="0" smtClean="0">
                <a:solidFill>
                  <a:srgbClr val="000000"/>
                </a:solidFill>
                <a:latin typeface="+mj-lt"/>
              </a:rPr>
              <a:t>the board shall meet at least once every three months</a:t>
            </a:r>
          </a:p>
          <a:p>
            <a:pPr marL="742950" lvl="1" indent="-285750">
              <a:buFont typeface="Arial" panose="020B0604020202020204" pitchFamily="34" charset="0"/>
              <a:buChar char="•"/>
            </a:pPr>
            <a:r>
              <a:rPr lang="en-GB" sz="2000" dirty="0" smtClean="0">
                <a:solidFill>
                  <a:srgbClr val="000000"/>
                </a:solidFill>
                <a:latin typeface="+mj-lt"/>
              </a:rPr>
              <a:t>decision making is by majority of members present</a:t>
            </a:r>
          </a:p>
          <a:p>
            <a:pPr marL="742950" lvl="1" indent="-285750">
              <a:buFont typeface="Arial" panose="020B0604020202020204" pitchFamily="34" charset="0"/>
              <a:buChar char="•"/>
            </a:pPr>
            <a:r>
              <a:rPr lang="en-GB" sz="2000" dirty="0" smtClean="0">
                <a:solidFill>
                  <a:srgbClr val="000000"/>
                </a:solidFill>
                <a:latin typeface="+mj-lt"/>
              </a:rPr>
              <a:t>participants are not allowed to communicate on information that is acquired in this function</a:t>
            </a:r>
          </a:p>
        </p:txBody>
      </p:sp>
      <p:sp>
        <p:nvSpPr>
          <p:cNvPr id="4" name="Tekstvak 3"/>
          <p:cNvSpPr txBox="1"/>
          <p:nvPr/>
        </p:nvSpPr>
        <p:spPr>
          <a:xfrm>
            <a:off x="8674572" y="5647266"/>
            <a:ext cx="2620333" cy="369332"/>
          </a:xfrm>
          <a:prstGeom prst="rect">
            <a:avLst/>
          </a:prstGeom>
          <a:solidFill>
            <a:schemeClr val="bg2"/>
          </a:solidFill>
          <a:ln>
            <a:solidFill>
              <a:srgbClr val="7030A0"/>
            </a:solidFill>
          </a:ln>
        </p:spPr>
        <p:txBody>
          <a:bodyPr wrap="none" rtlCol="0">
            <a:spAutoFit/>
          </a:bodyPr>
          <a:lstStyle/>
          <a:p>
            <a:r>
              <a:rPr lang="en-GB" dirty="0" smtClean="0"/>
              <a:t>a selection of items only…</a:t>
            </a:r>
            <a:endParaRPr lang="en-GB" dirty="0"/>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156508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50" y="440796"/>
            <a:ext cx="10535052"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Zambia Ionizing Radiation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Protection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Act, 2005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a:t>
            </a:r>
            <a:r>
              <a:rPr lang="en-GB" sz="2000" b="1" kern="0" dirty="0">
                <a:solidFill>
                  <a:srgbClr val="2E74B5"/>
                </a:solidFill>
                <a:latin typeface="Calibri Light" panose="020F0302020204030204" pitchFamily="34" charset="0"/>
                <a:cs typeface="Times New Roman" panose="02020603050405020304" pitchFamily="18" charset="0"/>
              </a:rPr>
              <a:t>in </a:t>
            </a:r>
            <a:r>
              <a:rPr lang="en-GB" sz="2000" b="1" kern="0" dirty="0" smtClean="0">
                <a:solidFill>
                  <a:srgbClr val="2E74B5"/>
                </a:solidFill>
                <a:latin typeface="Calibri Light" panose="020F0302020204030204" pitchFamily="34" charset="0"/>
                <a:cs typeface="Times New Roman" panose="02020603050405020304" pitchFamily="18" charset="0"/>
              </a:rPr>
              <a:t>Zambia</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3" name="Tekstvak 2"/>
          <p:cNvSpPr txBox="1"/>
          <p:nvPr/>
        </p:nvSpPr>
        <p:spPr>
          <a:xfrm>
            <a:off x="223617" y="1436256"/>
            <a:ext cx="7845116" cy="4708981"/>
          </a:xfrm>
          <a:prstGeom prst="rect">
            <a:avLst/>
          </a:prstGeom>
          <a:noFill/>
        </p:spPr>
        <p:txBody>
          <a:bodyPr wrap="square" rtlCol="0">
            <a:spAutoFit/>
          </a:bodyPr>
          <a:lstStyle/>
          <a:p>
            <a:r>
              <a:rPr lang="en-GB" sz="2000" b="1" dirty="0" smtClean="0">
                <a:solidFill>
                  <a:srgbClr val="7030A0"/>
                </a:solidFill>
                <a:latin typeface="+mj-lt"/>
              </a:rPr>
              <a:t>Part III:  The Secretariat  </a:t>
            </a:r>
          </a:p>
          <a:p>
            <a:pPr marL="800100" lvl="1" indent="-342900">
              <a:buFont typeface="Arial" panose="020B0604020202020204" pitchFamily="34" charset="0"/>
              <a:buChar char="•"/>
            </a:pPr>
            <a:r>
              <a:rPr lang="en-GB" sz="2000" dirty="0" smtClean="0">
                <a:solidFill>
                  <a:srgbClr val="000000"/>
                </a:solidFill>
                <a:latin typeface="+mj-lt"/>
              </a:rPr>
              <a:t>will </a:t>
            </a:r>
            <a:r>
              <a:rPr lang="en-GB" sz="2000" dirty="0">
                <a:solidFill>
                  <a:srgbClr val="000000"/>
                </a:solidFill>
                <a:latin typeface="+mj-lt"/>
              </a:rPr>
              <a:t>implement decisions of the board</a:t>
            </a:r>
          </a:p>
          <a:p>
            <a:pPr marL="800100" lvl="1" indent="-342900">
              <a:buFont typeface="Arial" panose="020B0604020202020204" pitchFamily="34" charset="0"/>
              <a:buChar char="•"/>
            </a:pPr>
            <a:r>
              <a:rPr lang="en-GB" sz="2000" dirty="0">
                <a:solidFill>
                  <a:srgbClr val="000000"/>
                </a:solidFill>
                <a:latin typeface="+mj-lt"/>
              </a:rPr>
              <a:t>will set Radiation exposure limits</a:t>
            </a:r>
          </a:p>
          <a:p>
            <a:pPr marL="800100" lvl="1" indent="-342900">
              <a:buFont typeface="Arial" panose="020B0604020202020204" pitchFamily="34" charset="0"/>
              <a:buChar char="•"/>
            </a:pPr>
            <a:r>
              <a:rPr lang="en-GB" sz="2000" dirty="0">
                <a:solidFill>
                  <a:srgbClr val="000000"/>
                </a:solidFill>
                <a:latin typeface="+mj-lt"/>
              </a:rPr>
              <a:t>shall maintain a </a:t>
            </a:r>
            <a:r>
              <a:rPr lang="en-GB" sz="2000" b="1" dirty="0">
                <a:solidFill>
                  <a:srgbClr val="7030A0"/>
                </a:solidFill>
                <a:latin typeface="+mj-lt"/>
              </a:rPr>
              <a:t>personnel radiation dosimetry service </a:t>
            </a:r>
            <a:endParaRPr lang="en-GB" sz="2000" b="1" dirty="0" smtClean="0">
              <a:solidFill>
                <a:srgbClr val="7030A0"/>
              </a:solidFill>
              <a:latin typeface="+mj-lt"/>
            </a:endParaRPr>
          </a:p>
          <a:p>
            <a:pPr marL="1252538" lvl="2" indent="-269875">
              <a:buFont typeface="Arial" panose="020B0604020202020204" pitchFamily="34" charset="0"/>
              <a:buChar char="•"/>
            </a:pPr>
            <a:r>
              <a:rPr lang="en-GB" sz="2000" dirty="0" smtClean="0">
                <a:solidFill>
                  <a:srgbClr val="000000"/>
                </a:solidFill>
                <a:latin typeface="+mj-lt"/>
              </a:rPr>
              <a:t>to provide personal </a:t>
            </a:r>
            <a:r>
              <a:rPr lang="en-GB" sz="2000" b="1" dirty="0" smtClean="0">
                <a:solidFill>
                  <a:srgbClr val="7030A0"/>
                </a:solidFill>
                <a:latin typeface="+mj-lt"/>
              </a:rPr>
              <a:t>radiation measuring devices </a:t>
            </a:r>
            <a:r>
              <a:rPr lang="en-GB" sz="2000" dirty="0" smtClean="0">
                <a:solidFill>
                  <a:srgbClr val="000000"/>
                </a:solidFill>
                <a:latin typeface="+mj-lt"/>
              </a:rPr>
              <a:t>to be worn by an individual likely to be exposed to radiation</a:t>
            </a:r>
          </a:p>
          <a:p>
            <a:pPr marL="1252538" lvl="2" indent="-269875">
              <a:buFont typeface="Arial" panose="020B0604020202020204" pitchFamily="34" charset="0"/>
              <a:buChar char="•"/>
            </a:pPr>
            <a:r>
              <a:rPr lang="en-GB" sz="2000" dirty="0" smtClean="0">
                <a:solidFill>
                  <a:srgbClr val="000000"/>
                </a:solidFill>
                <a:latin typeface="+mj-lt"/>
              </a:rPr>
              <a:t>to provide a </a:t>
            </a:r>
            <a:r>
              <a:rPr lang="en-GB" sz="2000" b="1" dirty="0" smtClean="0">
                <a:solidFill>
                  <a:srgbClr val="7030A0"/>
                </a:solidFill>
                <a:latin typeface="+mj-lt"/>
              </a:rPr>
              <a:t>reporting service</a:t>
            </a:r>
            <a:r>
              <a:rPr lang="en-GB" sz="2000" dirty="0" smtClean="0">
                <a:solidFill>
                  <a:srgbClr val="000000"/>
                </a:solidFill>
                <a:latin typeface="+mj-lt"/>
              </a:rPr>
              <a:t>….  adequate records of personal radiation exposure measurements</a:t>
            </a:r>
          </a:p>
          <a:p>
            <a:pPr marL="1252538" lvl="2" indent="-269875">
              <a:buFont typeface="Arial" panose="020B0604020202020204" pitchFamily="34" charset="0"/>
              <a:buChar char="•"/>
            </a:pPr>
            <a:r>
              <a:rPr lang="en-GB" sz="2000" dirty="0" smtClean="0">
                <a:solidFill>
                  <a:srgbClr val="000000"/>
                </a:solidFill>
                <a:latin typeface="+mj-lt"/>
              </a:rPr>
              <a:t>warn the public in case of actual or potential radiation exposure …</a:t>
            </a:r>
          </a:p>
          <a:p>
            <a:pPr marL="1252538" lvl="2" indent="-269875">
              <a:buFont typeface="Arial" panose="020B0604020202020204" pitchFamily="34" charset="0"/>
              <a:buChar char="•"/>
            </a:pPr>
            <a:r>
              <a:rPr lang="en-GB" sz="2000" dirty="0" smtClean="0">
                <a:solidFill>
                  <a:srgbClr val="000000"/>
                </a:solidFill>
                <a:latin typeface="+mj-lt"/>
              </a:rPr>
              <a:t>monitor imported and local food stuff to detect any contamination with radioactive material</a:t>
            </a:r>
          </a:p>
          <a:p>
            <a:pPr marL="1252538" lvl="2" indent="-269875">
              <a:buFont typeface="Arial" panose="020B0604020202020204" pitchFamily="34" charset="0"/>
              <a:buChar char="•"/>
            </a:pPr>
            <a:r>
              <a:rPr lang="en-GB" sz="2000" dirty="0" smtClean="0">
                <a:solidFill>
                  <a:srgbClr val="000000"/>
                </a:solidFill>
                <a:latin typeface="+mj-lt"/>
              </a:rPr>
              <a:t>conduct assessments of radioactivity in underground mines …</a:t>
            </a:r>
            <a:endParaRPr lang="en-GB" sz="2000" dirty="0">
              <a:solidFill>
                <a:srgbClr val="000000"/>
              </a:solidFill>
              <a:latin typeface="+mj-lt"/>
            </a:endParaRPr>
          </a:p>
          <a:p>
            <a:pPr marL="800100" lvl="1" indent="-342900">
              <a:buFont typeface="Arial" panose="020B0604020202020204" pitchFamily="34" charset="0"/>
              <a:buChar char="•"/>
            </a:pPr>
            <a:r>
              <a:rPr lang="en-GB" sz="2000" dirty="0">
                <a:solidFill>
                  <a:srgbClr val="000000"/>
                </a:solidFill>
                <a:latin typeface="+mj-lt"/>
              </a:rPr>
              <a:t>an Executive Director will be appointed; (s)he is Secretary of the </a:t>
            </a:r>
            <a:r>
              <a:rPr lang="en-GB" sz="2000" dirty="0" smtClean="0">
                <a:solidFill>
                  <a:srgbClr val="000000"/>
                </a:solidFill>
                <a:latin typeface="+mj-lt"/>
              </a:rPr>
              <a:t>Board</a:t>
            </a:r>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4" name="Afbeelding 3"/>
          <p:cNvPicPr>
            <a:picLocks noChangeAspect="1"/>
          </p:cNvPicPr>
          <p:nvPr/>
        </p:nvPicPr>
        <p:blipFill>
          <a:blip r:embed="rId2"/>
          <a:stretch>
            <a:fillRect/>
          </a:stretch>
        </p:blipFill>
        <p:spPr>
          <a:xfrm>
            <a:off x="8322733" y="1850285"/>
            <a:ext cx="3477129" cy="3633923"/>
          </a:xfrm>
          <a:prstGeom prst="rect">
            <a:avLst/>
          </a:prstGeom>
        </p:spPr>
      </p:pic>
    </p:spTree>
    <p:extLst>
      <p:ext uri="{BB962C8B-B14F-4D97-AF65-F5344CB8AC3E}">
        <p14:creationId xmlns:p14="http://schemas.microsoft.com/office/powerpoint/2010/main" val="3700069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50" y="440796"/>
            <a:ext cx="10535052"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Zambia Ionizing Radiation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Protection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Act, 2005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a:t>
            </a:r>
            <a:r>
              <a:rPr lang="en-GB" sz="2000" b="1" kern="0" dirty="0">
                <a:solidFill>
                  <a:srgbClr val="2E74B5"/>
                </a:solidFill>
                <a:latin typeface="Calibri Light" panose="020F0302020204030204" pitchFamily="34" charset="0"/>
                <a:cs typeface="Times New Roman" panose="02020603050405020304" pitchFamily="18" charset="0"/>
              </a:rPr>
              <a:t>in </a:t>
            </a:r>
            <a:r>
              <a:rPr lang="en-GB" sz="2000" b="1" kern="0" dirty="0" smtClean="0">
                <a:solidFill>
                  <a:srgbClr val="2E74B5"/>
                </a:solidFill>
                <a:latin typeface="Calibri Light" panose="020F0302020204030204" pitchFamily="34" charset="0"/>
                <a:cs typeface="Times New Roman" panose="02020603050405020304" pitchFamily="18" charset="0"/>
              </a:rPr>
              <a:t>Zambia</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3" name="Tekstvak 2"/>
          <p:cNvSpPr txBox="1"/>
          <p:nvPr/>
        </p:nvSpPr>
        <p:spPr>
          <a:xfrm>
            <a:off x="467704" y="1436256"/>
            <a:ext cx="9995903" cy="4401205"/>
          </a:xfrm>
          <a:prstGeom prst="rect">
            <a:avLst/>
          </a:prstGeom>
          <a:noFill/>
        </p:spPr>
        <p:txBody>
          <a:bodyPr wrap="square" rtlCol="0">
            <a:spAutoFit/>
          </a:bodyPr>
          <a:lstStyle/>
          <a:p>
            <a:r>
              <a:rPr lang="en-GB" sz="2000" b="1" dirty="0" smtClean="0">
                <a:solidFill>
                  <a:srgbClr val="7030A0"/>
                </a:solidFill>
                <a:latin typeface="+mj-lt"/>
              </a:rPr>
              <a:t>Part IV:  Licences </a:t>
            </a:r>
            <a:endParaRPr lang="en-GB" sz="2000" b="1" dirty="0">
              <a:solidFill>
                <a:srgbClr val="7030A0"/>
              </a:solidFill>
              <a:latin typeface="+mj-lt"/>
            </a:endParaRPr>
          </a:p>
          <a:p>
            <a:pPr marL="742950" lvl="1" indent="-285750">
              <a:buFont typeface="Arial" panose="020B0604020202020204" pitchFamily="34" charset="0"/>
              <a:buChar char="•"/>
            </a:pPr>
            <a:r>
              <a:rPr lang="en-GB" sz="2000" dirty="0" smtClean="0">
                <a:solidFill>
                  <a:srgbClr val="000000"/>
                </a:solidFill>
                <a:latin typeface="+mj-lt"/>
              </a:rPr>
              <a:t>anybody dealing with radio-active materials (etc.) shall to apply to the Board for a license</a:t>
            </a:r>
          </a:p>
          <a:p>
            <a:pPr marL="742950" lvl="1" indent="-285750">
              <a:buFont typeface="Arial" panose="020B0604020202020204" pitchFamily="34" charset="0"/>
              <a:buChar char="•"/>
            </a:pPr>
            <a:r>
              <a:rPr lang="en-GB" sz="2000" dirty="0" smtClean="0">
                <a:solidFill>
                  <a:srgbClr val="000000"/>
                </a:solidFill>
                <a:latin typeface="+mj-lt"/>
              </a:rPr>
              <a:t>the radiation safety requirements prescribed by this act </a:t>
            </a:r>
          </a:p>
          <a:p>
            <a:pPr marL="1200150" lvl="2" indent="-285750">
              <a:buFont typeface="Arial" panose="020B0604020202020204" pitchFamily="34" charset="0"/>
              <a:buChar char="•"/>
            </a:pPr>
            <a:r>
              <a:rPr lang="en-GB" sz="2000" b="1" dirty="0" smtClean="0">
                <a:solidFill>
                  <a:srgbClr val="7030A0"/>
                </a:solidFill>
                <a:latin typeface="+mj-lt"/>
              </a:rPr>
              <a:t>do not extend to patients undergoing medical treatment </a:t>
            </a:r>
            <a:r>
              <a:rPr lang="en-GB" sz="2000" dirty="0" smtClean="0">
                <a:solidFill>
                  <a:srgbClr val="000000"/>
                </a:solidFill>
                <a:latin typeface="+mj-lt"/>
              </a:rPr>
              <a:t>by exposure to radiation by or under the supervision of a medical practitioner if such treatment is in accordance with and approved code of practice established by the relevant medical professional bodies</a:t>
            </a:r>
          </a:p>
          <a:p>
            <a:pPr marL="1200150" lvl="2" indent="-285750">
              <a:buFont typeface="Arial" panose="020B0604020202020204" pitchFamily="34" charset="0"/>
              <a:buChar char="•"/>
            </a:pPr>
            <a:r>
              <a:rPr lang="en-GB" sz="2000" b="1" dirty="0" smtClean="0">
                <a:solidFill>
                  <a:srgbClr val="7030A0"/>
                </a:solidFill>
                <a:latin typeface="+mj-lt"/>
              </a:rPr>
              <a:t>do apply to the safety of medical and technical staff </a:t>
            </a:r>
            <a:r>
              <a:rPr lang="en-GB" sz="2000" dirty="0" smtClean="0">
                <a:solidFill>
                  <a:srgbClr val="000000"/>
                </a:solidFill>
                <a:latin typeface="+mj-lt"/>
              </a:rPr>
              <a:t>working with the radioactive material or source of harmful ionising radiation and to the protection of all other persons, other than the patient undergoing treatment. </a:t>
            </a:r>
          </a:p>
          <a:p>
            <a:pPr marL="742950" lvl="1" indent="-285750">
              <a:buFont typeface="Arial" panose="020B0604020202020204" pitchFamily="34" charset="0"/>
              <a:buChar char="•"/>
            </a:pPr>
            <a:r>
              <a:rPr lang="en-GB" sz="2000" dirty="0" smtClean="0">
                <a:solidFill>
                  <a:srgbClr val="000000"/>
                </a:solidFill>
                <a:latin typeface="+mj-lt"/>
              </a:rPr>
              <a:t>every licensee shall appoint a competent person as </a:t>
            </a:r>
            <a:r>
              <a:rPr lang="en-GB" sz="2000" b="1" dirty="0" smtClean="0">
                <a:solidFill>
                  <a:srgbClr val="7030A0"/>
                </a:solidFill>
                <a:latin typeface="+mj-lt"/>
              </a:rPr>
              <a:t>radiation protection officer</a:t>
            </a:r>
            <a:r>
              <a:rPr lang="en-GB" sz="2000" dirty="0" smtClean="0">
                <a:solidFill>
                  <a:srgbClr val="000000"/>
                </a:solidFill>
                <a:latin typeface="+mj-lt"/>
              </a:rPr>
              <a:t>, who shall liaise with the Secretariat to ensure compliance with the Act. </a:t>
            </a:r>
          </a:p>
          <a:p>
            <a:pPr marL="742950" lvl="1" indent="-285750">
              <a:buFont typeface="Arial" panose="020B0604020202020204" pitchFamily="34" charset="0"/>
              <a:buChar char="•"/>
            </a:pPr>
            <a:r>
              <a:rPr lang="en-GB" sz="2000" dirty="0" smtClean="0">
                <a:solidFill>
                  <a:srgbClr val="000000"/>
                </a:solidFill>
                <a:latin typeface="+mj-lt"/>
              </a:rPr>
              <a:t>where a licensee intends to </a:t>
            </a:r>
            <a:r>
              <a:rPr lang="en-GB" sz="2000" b="1" dirty="0" smtClean="0">
                <a:solidFill>
                  <a:srgbClr val="7030A0"/>
                </a:solidFill>
                <a:latin typeface="+mj-lt"/>
              </a:rPr>
              <a:t>decommission</a:t>
            </a:r>
            <a:r>
              <a:rPr lang="en-GB" sz="2000" dirty="0" smtClean="0">
                <a:solidFill>
                  <a:srgbClr val="000000"/>
                </a:solidFill>
                <a:latin typeface="+mj-lt"/>
              </a:rPr>
              <a:t> an ionising radiation device, the licensee shall, at least six months before decommissioning the device, inform the Executive Director….</a:t>
            </a:r>
          </a:p>
        </p:txBody>
      </p:sp>
      <p:sp>
        <p:nvSpPr>
          <p:cNvPr id="7" name="Tekstvak 6"/>
          <p:cNvSpPr txBox="1"/>
          <p:nvPr/>
        </p:nvSpPr>
        <p:spPr>
          <a:xfrm>
            <a:off x="8782071" y="5875264"/>
            <a:ext cx="2620333" cy="369332"/>
          </a:xfrm>
          <a:prstGeom prst="rect">
            <a:avLst/>
          </a:prstGeom>
          <a:solidFill>
            <a:schemeClr val="bg2"/>
          </a:solidFill>
          <a:ln>
            <a:solidFill>
              <a:srgbClr val="7030A0"/>
            </a:solidFill>
          </a:ln>
        </p:spPr>
        <p:txBody>
          <a:bodyPr wrap="none" rtlCol="0">
            <a:spAutoFit/>
          </a:bodyPr>
          <a:lstStyle/>
          <a:p>
            <a:r>
              <a:rPr lang="en-GB" dirty="0" smtClean="0"/>
              <a:t>a selection of items only…</a:t>
            </a:r>
            <a:endParaRPr lang="en-GB" dirty="0"/>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103962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50" y="440796"/>
            <a:ext cx="10535052"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Zambia Ionizing Radiation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Protection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Act, 2005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a:t>
            </a:r>
            <a:r>
              <a:rPr lang="en-GB" sz="2000" b="1" kern="0" dirty="0">
                <a:solidFill>
                  <a:srgbClr val="2E74B5"/>
                </a:solidFill>
                <a:latin typeface="Calibri Light" panose="020F0302020204030204" pitchFamily="34" charset="0"/>
                <a:cs typeface="Times New Roman" panose="02020603050405020304" pitchFamily="18" charset="0"/>
              </a:rPr>
              <a:t>in </a:t>
            </a:r>
            <a:r>
              <a:rPr lang="en-GB" sz="2000" b="1" kern="0" dirty="0" smtClean="0">
                <a:solidFill>
                  <a:srgbClr val="2E74B5"/>
                </a:solidFill>
                <a:latin typeface="Calibri Light" panose="020F0302020204030204" pitchFamily="34" charset="0"/>
                <a:cs typeface="Times New Roman" panose="02020603050405020304" pitchFamily="18" charset="0"/>
              </a:rPr>
              <a:t>Zambia</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3" name="Tekstvak 2"/>
          <p:cNvSpPr txBox="1"/>
          <p:nvPr/>
        </p:nvSpPr>
        <p:spPr>
          <a:xfrm>
            <a:off x="467704" y="1540960"/>
            <a:ext cx="9995903" cy="2554545"/>
          </a:xfrm>
          <a:prstGeom prst="rect">
            <a:avLst/>
          </a:prstGeom>
          <a:noFill/>
        </p:spPr>
        <p:txBody>
          <a:bodyPr wrap="square" rtlCol="0">
            <a:spAutoFit/>
          </a:bodyPr>
          <a:lstStyle/>
          <a:p>
            <a:r>
              <a:rPr lang="en-GB" sz="2000" b="1" dirty="0" smtClean="0">
                <a:solidFill>
                  <a:srgbClr val="7030A0"/>
                </a:solidFill>
                <a:latin typeface="+mj-lt"/>
              </a:rPr>
              <a:t>Part VI:  Inspections </a:t>
            </a:r>
            <a:endParaRPr lang="en-GB" sz="2000" dirty="0">
              <a:solidFill>
                <a:srgbClr val="7030A0"/>
              </a:solidFill>
              <a:latin typeface="+mj-lt"/>
            </a:endParaRPr>
          </a:p>
          <a:p>
            <a:pPr marL="742950" lvl="1" indent="-285750">
              <a:buFont typeface="Arial" panose="020B0604020202020204" pitchFamily="34" charset="0"/>
              <a:buChar char="•"/>
            </a:pPr>
            <a:r>
              <a:rPr lang="en-GB" sz="2000" dirty="0" smtClean="0">
                <a:solidFill>
                  <a:srgbClr val="000000"/>
                </a:solidFill>
                <a:latin typeface="+mj-lt"/>
              </a:rPr>
              <a:t>the Board shall appoint </a:t>
            </a:r>
            <a:r>
              <a:rPr lang="en-GB" sz="2000" b="1" dirty="0" smtClean="0">
                <a:solidFill>
                  <a:srgbClr val="7030A0"/>
                </a:solidFill>
                <a:latin typeface="+mj-lt"/>
              </a:rPr>
              <a:t>radiation safety officers </a:t>
            </a:r>
            <a:r>
              <a:rPr lang="en-GB" sz="2000" dirty="0" smtClean="0">
                <a:solidFill>
                  <a:srgbClr val="000000"/>
                </a:solidFill>
                <a:latin typeface="+mj-lt"/>
              </a:rPr>
              <a:t>to monitor, inspect and enforce the provisions of this Act. </a:t>
            </a:r>
          </a:p>
          <a:p>
            <a:pPr marL="742950" lvl="1" indent="-285750">
              <a:buFont typeface="Arial" panose="020B0604020202020204" pitchFamily="34" charset="0"/>
              <a:buChar char="•"/>
            </a:pPr>
            <a:r>
              <a:rPr lang="en-GB" sz="2000" dirty="0" smtClean="0">
                <a:solidFill>
                  <a:srgbClr val="000000"/>
                </a:solidFill>
                <a:latin typeface="+mj-lt"/>
              </a:rPr>
              <a:t>A radiation safety officer shall have power at all reasonable times to enter, …., to take samples of materials, take measurements, ….</a:t>
            </a:r>
          </a:p>
          <a:p>
            <a:pPr marL="742950" lvl="1" indent="-285750">
              <a:buFont typeface="Arial" panose="020B0604020202020204" pitchFamily="34" charset="0"/>
              <a:buChar char="•"/>
            </a:pPr>
            <a:endParaRPr lang="en-GB" sz="2000" dirty="0" smtClean="0">
              <a:solidFill>
                <a:srgbClr val="000000"/>
              </a:solidFill>
              <a:latin typeface="+mj-lt"/>
            </a:endParaRPr>
          </a:p>
          <a:p>
            <a:pPr lvl="0"/>
            <a:endParaRPr lang="en-GB" sz="2000" dirty="0">
              <a:solidFill>
                <a:srgbClr val="000000"/>
              </a:solidFill>
              <a:latin typeface="+mj-lt"/>
            </a:endParaRPr>
          </a:p>
          <a:p>
            <a:endParaRPr lang="en-GB" sz="2000" dirty="0">
              <a:latin typeface="+mj-lt"/>
            </a:endParaRPr>
          </a:p>
        </p:txBody>
      </p:sp>
      <p:sp>
        <p:nvSpPr>
          <p:cNvPr id="7" name="Tekstvak 6"/>
          <p:cNvSpPr txBox="1"/>
          <p:nvPr/>
        </p:nvSpPr>
        <p:spPr>
          <a:xfrm>
            <a:off x="8674572" y="5647266"/>
            <a:ext cx="2620333" cy="369332"/>
          </a:xfrm>
          <a:prstGeom prst="rect">
            <a:avLst/>
          </a:prstGeom>
          <a:solidFill>
            <a:schemeClr val="bg2"/>
          </a:solidFill>
          <a:ln>
            <a:solidFill>
              <a:srgbClr val="7030A0"/>
            </a:solidFill>
          </a:ln>
        </p:spPr>
        <p:txBody>
          <a:bodyPr wrap="none" rtlCol="0">
            <a:spAutoFit/>
          </a:bodyPr>
          <a:lstStyle/>
          <a:p>
            <a:r>
              <a:rPr lang="en-GB" dirty="0" smtClean="0"/>
              <a:t>a selection of items only…</a:t>
            </a:r>
            <a:endParaRPr lang="en-GB" dirty="0"/>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980729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50" y="440796"/>
            <a:ext cx="10535052"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Standards in Zambia</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a:t>
            </a:r>
            <a:r>
              <a:rPr lang="en-GB" sz="2000" b="1" kern="0" dirty="0">
                <a:solidFill>
                  <a:srgbClr val="2E74B5"/>
                </a:solidFill>
                <a:latin typeface="Calibri Light" panose="020F0302020204030204" pitchFamily="34" charset="0"/>
                <a:cs typeface="Times New Roman" panose="02020603050405020304" pitchFamily="18" charset="0"/>
              </a:rPr>
              <a:t>in </a:t>
            </a:r>
            <a:r>
              <a:rPr lang="en-GB" sz="2000" b="1" kern="0" dirty="0" smtClean="0">
                <a:solidFill>
                  <a:srgbClr val="2E74B5"/>
                </a:solidFill>
                <a:latin typeface="Calibri Light" panose="020F0302020204030204" pitchFamily="34" charset="0"/>
                <a:cs typeface="Times New Roman" panose="02020603050405020304" pitchFamily="18" charset="0"/>
              </a:rPr>
              <a:t>Zambia</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3" name="Tekstvak 2"/>
          <p:cNvSpPr txBox="1"/>
          <p:nvPr/>
        </p:nvSpPr>
        <p:spPr>
          <a:xfrm>
            <a:off x="2936887" y="2258592"/>
            <a:ext cx="6312310" cy="3323987"/>
          </a:xfrm>
          <a:prstGeom prst="rect">
            <a:avLst/>
          </a:prstGeom>
          <a:noFill/>
        </p:spPr>
        <p:txBody>
          <a:bodyPr wrap="square" rtlCol="0">
            <a:spAutoFit/>
          </a:bodyPr>
          <a:lstStyle/>
          <a:p>
            <a:r>
              <a:rPr lang="en-GB" sz="2800" b="1" dirty="0" smtClean="0">
                <a:latin typeface="+mj-lt"/>
              </a:rPr>
              <a:t>Further health related standards in Zambia:</a:t>
            </a:r>
          </a:p>
          <a:p>
            <a:endParaRPr lang="en-GB" sz="1200" dirty="0" smtClean="0">
              <a:latin typeface="+mj-lt"/>
            </a:endParaRPr>
          </a:p>
          <a:p>
            <a:pPr marL="742950" lvl="1" indent="-285750">
              <a:buFont typeface="Arial" panose="020B0604020202020204" pitchFamily="34" charset="0"/>
              <a:buChar char="•"/>
            </a:pPr>
            <a:r>
              <a:rPr lang="en-GB" sz="2800" b="1" dirty="0">
                <a:latin typeface="+mj-lt"/>
              </a:rPr>
              <a:t>metrology on weights and scales</a:t>
            </a:r>
          </a:p>
          <a:p>
            <a:pPr marL="742950" lvl="1" indent="-285750">
              <a:buFont typeface="Arial" panose="020B0604020202020204" pitchFamily="34" charset="0"/>
              <a:buChar char="•"/>
            </a:pPr>
            <a:r>
              <a:rPr lang="en-GB" sz="2800" b="1" dirty="0" smtClean="0">
                <a:latin typeface="+mj-lt"/>
              </a:rPr>
              <a:t>Regulations on Medicines</a:t>
            </a:r>
            <a:endParaRPr lang="en-GB" sz="2800" b="1" dirty="0">
              <a:latin typeface="+mj-lt"/>
            </a:endParaRPr>
          </a:p>
          <a:p>
            <a:pPr marL="742950" lvl="1" indent="-285750">
              <a:buFont typeface="Arial" panose="020B0604020202020204" pitchFamily="34" charset="0"/>
              <a:buChar char="•"/>
            </a:pPr>
            <a:endParaRPr lang="en-GB" sz="3600" dirty="0" smtClean="0">
              <a:solidFill>
                <a:srgbClr val="000000"/>
              </a:solidFill>
              <a:latin typeface="+mj-lt"/>
            </a:endParaRPr>
          </a:p>
          <a:p>
            <a:pPr lvl="0"/>
            <a:endParaRPr lang="en-GB" sz="3600" dirty="0">
              <a:solidFill>
                <a:srgbClr val="000000"/>
              </a:solidFill>
              <a:latin typeface="+mj-lt"/>
            </a:endParaRPr>
          </a:p>
          <a:p>
            <a:endParaRPr lang="en-GB" sz="3600" dirty="0">
              <a:latin typeface="+mj-lt"/>
            </a:endParaRPr>
          </a:p>
        </p:txBody>
      </p: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873160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326283" cy="673629"/>
          </a:xfrm>
        </p:spPr>
        <p:txBody>
          <a:bodyPr>
            <a:normAutofit/>
          </a:bodyPr>
          <a:lstStyle/>
          <a:p>
            <a:r>
              <a:rPr lang="en-GB" sz="32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Zambian Bureau of </a:t>
            </a:r>
            <a:r>
              <a:rPr lang="en-GB" sz="32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Standards</a:t>
            </a:r>
            <a:r>
              <a:rPr lang="en-GB" sz="32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t>
            </a:r>
            <a:r>
              <a:rPr lang="en-GB" sz="32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standards during </a:t>
            </a:r>
            <a:r>
              <a:rPr lang="en-GB" sz="32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life cycle of scales </a:t>
            </a: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a:t>
            </a:r>
            <a:r>
              <a:rPr lang="en-GB" sz="2000" b="1" kern="0" dirty="0">
                <a:solidFill>
                  <a:srgbClr val="2E74B5"/>
                </a:solidFill>
                <a:latin typeface="Calibri Light" panose="020F0302020204030204" pitchFamily="34" charset="0"/>
                <a:cs typeface="Times New Roman" panose="02020603050405020304" pitchFamily="18" charset="0"/>
              </a:rPr>
              <a:t>in </a:t>
            </a:r>
            <a:r>
              <a:rPr lang="en-GB" sz="2000" b="1" kern="0" dirty="0" smtClean="0">
                <a:solidFill>
                  <a:srgbClr val="2E74B5"/>
                </a:solidFill>
                <a:latin typeface="Calibri Light" panose="020F0302020204030204" pitchFamily="34" charset="0"/>
                <a:cs typeface="Times New Roman" panose="02020603050405020304" pitchFamily="18" charset="0"/>
              </a:rPr>
              <a:t>Zambia</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pic>
        <p:nvPicPr>
          <p:cNvPr id="5" name="Afbeelding 4"/>
          <p:cNvPicPr>
            <a:picLocks noChangeAspect="1"/>
          </p:cNvPicPr>
          <p:nvPr/>
        </p:nvPicPr>
        <p:blipFill rotWithShape="1">
          <a:blip r:embed="rId2" cstate="email">
            <a:extLst>
              <a:ext uri="{28A0092B-C50C-407E-A947-70E740481C1C}">
                <a14:useLocalDpi xmlns:a14="http://schemas.microsoft.com/office/drawing/2010/main"/>
              </a:ext>
            </a:extLst>
          </a:blip>
          <a:srcRect l="4615" r="6179"/>
          <a:stretch/>
        </p:blipFill>
        <p:spPr>
          <a:xfrm>
            <a:off x="1246172" y="1284836"/>
            <a:ext cx="9111633" cy="5549542"/>
          </a:xfrm>
          <a:prstGeom prst="rect">
            <a:avLst/>
          </a:prstGeom>
        </p:spPr>
      </p:pic>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622263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1746</TotalTime>
  <Words>1032</Words>
  <Application>Microsoft Office PowerPoint</Application>
  <PresentationFormat>Widescreen</PresentationFormat>
  <Paragraphs>108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Helvetica</vt:lpstr>
      <vt:lpstr>Times New Roman</vt:lpstr>
      <vt:lpstr>Terugblik</vt:lpstr>
      <vt:lpstr>Medical equipment standards in Zambian hospitals </vt:lpstr>
      <vt:lpstr>Zambia Bureau of Standards for Safety and Quality Standards </vt:lpstr>
      <vt:lpstr>Radiation Protection Board: Standards for X-ray equipment </vt:lpstr>
      <vt:lpstr>Zambia Ionizing Radiation Protection Act, 2005 </vt:lpstr>
      <vt:lpstr>Zambia Ionizing Radiation Protection Act, 2005 </vt:lpstr>
      <vt:lpstr>Zambia Ionizing Radiation Protection Act, 2005 </vt:lpstr>
      <vt:lpstr>Zambia Ionizing Radiation Protection Act, 2005 </vt:lpstr>
      <vt:lpstr>Standards in Zambia</vt:lpstr>
      <vt:lpstr>Zambian Bureau of Standards: standards during life cycle of scales </vt:lpstr>
      <vt:lpstr>Zambian Bureau of Standards: standards during life cycle of scales </vt:lpstr>
      <vt:lpstr>Zambia Medicines Regulatory Authority</vt:lpstr>
      <vt:lpstr>Zambia Medicines Regulatory Authority (2015-05-07)</vt:lpstr>
      <vt:lpstr>Further development / adoption of standards for Med. Equipment in Zambia…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184</cp:revision>
  <dcterms:created xsi:type="dcterms:W3CDTF">2014-11-03T16:21:19Z</dcterms:created>
  <dcterms:modified xsi:type="dcterms:W3CDTF">2020-03-19T11:16:42Z</dcterms:modified>
</cp:coreProperties>
</file>